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13"/>
  </p:notesMasterIdLst>
  <p:sldIdLst>
    <p:sldId id="287" r:id="rId3"/>
    <p:sldId id="257" r:id="rId4"/>
    <p:sldId id="258" r:id="rId5"/>
    <p:sldId id="259" r:id="rId6"/>
    <p:sldId id="279" r:id="rId7"/>
    <p:sldId id="280" r:id="rId8"/>
    <p:sldId id="283" r:id="rId9"/>
    <p:sldId id="281" r:id="rId10"/>
    <p:sldId id="284" r:id="rId11"/>
    <p:sldId id="272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87"/>
            <p14:sldId id="257"/>
            <p14:sldId id="258"/>
            <p14:sldId id="259"/>
            <p14:sldId id="279"/>
            <p14:sldId id="280"/>
            <p14:sldId id="283"/>
            <p14:sldId id="281"/>
            <p14:sldId id="284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D522"/>
    <a:srgbClr val="CBE6F9"/>
    <a:srgbClr val="FFFFFF"/>
    <a:srgbClr val="00A7E3"/>
    <a:srgbClr val="ED6F9C"/>
    <a:srgbClr val="A27DB6"/>
    <a:srgbClr val="5F95CF"/>
    <a:srgbClr val="FCC13F"/>
    <a:srgbClr val="F49C4E"/>
    <a:srgbClr val="37B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740" autoAdjust="0"/>
    <p:restoredTop sz="94690"/>
  </p:normalViewPr>
  <p:slideViewPr>
    <p:cSldViewPr snapToGrid="0">
      <p:cViewPr varScale="1">
        <p:scale>
          <a:sx n="108" d="100"/>
          <a:sy n="108" d="100"/>
        </p:scale>
        <p:origin x="118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69919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70643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533304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520708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338698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921996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18702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46116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199610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443378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261729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654871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555797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387400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92212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556297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452354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444724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97855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892215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731377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543787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622356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164474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51740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230407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374755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065995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903795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43251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6695519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831755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7464612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816346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09235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3954907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548185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058313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68555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9385589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18497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 dirty="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5577637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A2+</a:t>
            </a:r>
            <a:br>
              <a:rPr lang="pl-PL" dirty="0"/>
            </a:br>
            <a:r>
              <a:rPr lang="pl-PL" dirty="0" err="1"/>
              <a:t>comparative</a:t>
            </a:r>
            <a:r>
              <a:rPr lang="pl-PL" dirty="0"/>
              <a:t> and </a:t>
            </a:r>
            <a:r>
              <a:rPr lang="pl-PL" dirty="0" err="1"/>
              <a:t>superlative</a:t>
            </a:r>
            <a:r>
              <a:rPr lang="pl-PL" dirty="0"/>
              <a:t> </a:t>
            </a:r>
            <a:r>
              <a:rPr lang="pl-PL" dirty="0" err="1"/>
              <a:t>adjectives</a:t>
            </a:r>
            <a:br>
              <a:rPr lang="pl-PL" dirty="0"/>
            </a:br>
            <a:endParaRPr sz="3800" b="1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6" name="Google Shape;516;p72"/>
          <p:cNvSpPr txBox="1">
            <a:spLocks noGrp="1"/>
          </p:cNvSpPr>
          <p:nvPr>
            <p:ph type="subTitle" idx="1"/>
          </p:nvPr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Recommended</a:t>
            </a: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for: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Gold </a:t>
            </a:r>
            <a:r>
              <a:rPr lang="pl-PL" b="1" dirty="0" err="1"/>
              <a:t>Experience</a:t>
            </a:r>
            <a:endParaRPr lang="pl-PL"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Focus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High </a:t>
            </a:r>
            <a:r>
              <a:rPr lang="pl-PL" b="1" dirty="0" err="1"/>
              <a:t>Note</a:t>
            </a:r>
            <a:endParaRPr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72"/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740833"/>
      </p:ext>
    </p:extLst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5816" y="1628262"/>
            <a:ext cx="11429969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US" sz="1600" dirty="0"/>
              <a:t>I think this film is worst than the one we saw last week.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I wasn’t too fast to win the race, but I came in second place.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She’s the best player on the team.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A: Is he confident as his sister? B: Yes, he is!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That was the most easy question in the exam.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My best friend isn’t quite as old as me.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GB" sz="1600" dirty="0"/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50601" y="991491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Find and correct the errors in these sentences.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" name="Forma libre 11"/>
          <p:cNvSpPr/>
          <p:nvPr/>
        </p:nvSpPr>
        <p:spPr>
          <a:xfrm>
            <a:off x="4620634" y="5507819"/>
            <a:ext cx="379018" cy="473690"/>
          </a:xfrm>
          <a:custGeom>
            <a:avLst/>
            <a:gdLst>
              <a:gd name="connsiteX0" fmla="*/ 0 w 489669"/>
              <a:gd name="connsiteY0" fmla="*/ 351888 h 611980"/>
              <a:gd name="connsiteX1" fmla="*/ 183626 w 489669"/>
              <a:gd name="connsiteY1" fmla="*/ 611980 h 611980"/>
              <a:gd name="connsiteX2" fmla="*/ 489669 w 489669"/>
              <a:gd name="connsiteY2" fmla="*/ 0 h 61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9669" h="611980">
                <a:moveTo>
                  <a:pt x="0" y="351888"/>
                </a:moveTo>
                <a:lnTo>
                  <a:pt x="183626" y="611980"/>
                </a:lnTo>
                <a:lnTo>
                  <a:pt x="489669" y="0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Forma libre 12"/>
          <p:cNvSpPr/>
          <p:nvPr/>
        </p:nvSpPr>
        <p:spPr>
          <a:xfrm>
            <a:off x="4160947" y="3288797"/>
            <a:ext cx="379018" cy="473690"/>
          </a:xfrm>
          <a:custGeom>
            <a:avLst/>
            <a:gdLst>
              <a:gd name="connsiteX0" fmla="*/ 0 w 489669"/>
              <a:gd name="connsiteY0" fmla="*/ 351888 h 611980"/>
              <a:gd name="connsiteX1" fmla="*/ 183626 w 489669"/>
              <a:gd name="connsiteY1" fmla="*/ 611980 h 611980"/>
              <a:gd name="connsiteX2" fmla="*/ 489669 w 489669"/>
              <a:gd name="connsiteY2" fmla="*/ 0 h 61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9669" h="611980">
                <a:moveTo>
                  <a:pt x="0" y="351888"/>
                </a:moveTo>
                <a:lnTo>
                  <a:pt x="183626" y="611980"/>
                </a:lnTo>
                <a:lnTo>
                  <a:pt x="489669" y="0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9E169F0E-A5EC-4D5F-998E-BD097C590FCA}"/>
              </a:ext>
            </a:extLst>
          </p:cNvPr>
          <p:cNvCxnSpPr/>
          <p:nvPr/>
        </p:nvCxnSpPr>
        <p:spPr>
          <a:xfrm>
            <a:off x="2417201" y="2079562"/>
            <a:ext cx="49021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9E169F0E-A5EC-4D5F-998E-BD097C590FCA}"/>
              </a:ext>
            </a:extLst>
          </p:cNvPr>
          <p:cNvCxnSpPr/>
          <p:nvPr/>
        </p:nvCxnSpPr>
        <p:spPr>
          <a:xfrm>
            <a:off x="1621489" y="2783339"/>
            <a:ext cx="664511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9E169F0E-A5EC-4D5F-998E-BD097C590FCA}"/>
              </a:ext>
            </a:extLst>
          </p:cNvPr>
          <p:cNvCxnSpPr/>
          <p:nvPr/>
        </p:nvCxnSpPr>
        <p:spPr>
          <a:xfrm>
            <a:off x="1636790" y="4252091"/>
            <a:ext cx="811556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9E169F0E-A5EC-4D5F-998E-BD097C590FCA}"/>
              </a:ext>
            </a:extLst>
          </p:cNvPr>
          <p:cNvCxnSpPr/>
          <p:nvPr/>
        </p:nvCxnSpPr>
        <p:spPr>
          <a:xfrm>
            <a:off x="2111158" y="4986467"/>
            <a:ext cx="903369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ángulo 21">
            <a:extLst>
              <a:ext uri="{FF2B5EF4-FFF2-40B4-BE49-F238E27FC236}">
                <a16:creationId xmlns:a16="http://schemas.microsoft.com/office/drawing/2014/main" id="{EE96672B-664D-4F9A-B7A9-C2137EDE44CB}"/>
              </a:ext>
            </a:extLst>
          </p:cNvPr>
          <p:cNvSpPr/>
          <p:nvPr/>
        </p:nvSpPr>
        <p:spPr>
          <a:xfrm>
            <a:off x="2338566" y="1643294"/>
            <a:ext cx="10980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worse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EE96672B-664D-4F9A-B7A9-C2137EDE44CB}"/>
              </a:ext>
            </a:extLst>
          </p:cNvPr>
          <p:cNvSpPr/>
          <p:nvPr/>
        </p:nvSpPr>
        <p:spPr>
          <a:xfrm>
            <a:off x="1374529" y="2316473"/>
            <a:ext cx="139516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fast enough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EE96672B-664D-4F9A-B7A9-C2137EDE44CB}"/>
              </a:ext>
            </a:extLst>
          </p:cNvPr>
          <p:cNvSpPr/>
          <p:nvPr/>
        </p:nvSpPr>
        <p:spPr>
          <a:xfrm>
            <a:off x="1420434" y="3831123"/>
            <a:ext cx="14869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as confident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EE96672B-664D-4F9A-B7A9-C2137EDE44CB}"/>
              </a:ext>
            </a:extLst>
          </p:cNvPr>
          <p:cNvSpPr/>
          <p:nvPr/>
        </p:nvSpPr>
        <p:spPr>
          <a:xfrm>
            <a:off x="2032522" y="4550200"/>
            <a:ext cx="10980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easiest</a:t>
            </a:r>
          </a:p>
        </p:txBody>
      </p:sp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4D7D4D7A-D933-4086-B8AA-1143D4B2E85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2" grpId="0"/>
      <p:bldP spid="23" grpId="0"/>
      <p:bldP spid="24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comparative and superlative adjectives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839583" y="2375692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comparative and superlative adjectives.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other forms with comparatives.</a:t>
            </a:r>
            <a:endParaRPr lang="en-US"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comparative adjectives.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superlative adjectives.</a:t>
            </a: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them?</a:t>
            </a:r>
          </a:p>
        </p:txBody>
      </p:sp>
      <p:sp>
        <p:nvSpPr>
          <p:cNvPr id="6" name="Google Shape;65;p15">
            <a:extLst>
              <a:ext uri="{FF2B5EF4-FFF2-40B4-BE49-F238E27FC236}">
                <a16:creationId xmlns:a16="http://schemas.microsoft.com/office/drawing/2014/main" id="{E8E5B2E3-966A-4CC5-862E-4C73FA4A283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comparative and superlative adjectives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606" y="1555310"/>
            <a:ext cx="1359452" cy="1359452"/>
          </a:xfrm>
          <a:prstGeom prst="rect">
            <a:avLst/>
          </a:prstGeom>
        </p:spPr>
      </p:pic>
      <p:sp>
        <p:nvSpPr>
          <p:cNvPr id="24" name="Rounded Rectangular Callout 23"/>
          <p:cNvSpPr/>
          <p:nvPr/>
        </p:nvSpPr>
        <p:spPr>
          <a:xfrm>
            <a:off x="8257993" y="1832913"/>
            <a:ext cx="3500712" cy="1663321"/>
          </a:xfrm>
          <a:prstGeom prst="wedgeRoundRectCallout">
            <a:avLst>
              <a:gd name="adj1" fmla="val -60234"/>
              <a:gd name="adj2" fmla="val 7369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went for a picnic in the park yesterday. It was the hottest day of the year, and the sunniest. I think the park is better than the cinema when the weather is good. It’s cheaper, too!</a:t>
            </a:r>
          </a:p>
        </p:txBody>
      </p:sp>
      <p:pic>
        <p:nvPicPr>
          <p:cNvPr id="25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857" y="1835783"/>
            <a:ext cx="1364553" cy="1364553"/>
          </a:xfrm>
          <a:prstGeom prst="rect">
            <a:avLst/>
          </a:prstGeom>
        </p:spPr>
      </p:pic>
      <p:sp>
        <p:nvSpPr>
          <p:cNvPr id="27" name="Rounded Rectangular Callout 22"/>
          <p:cNvSpPr/>
          <p:nvPr/>
        </p:nvSpPr>
        <p:spPr>
          <a:xfrm>
            <a:off x="164353" y="1553883"/>
            <a:ext cx="4392705" cy="1267933"/>
          </a:xfrm>
          <a:prstGeom prst="wedgeRoundRectCallout">
            <a:avLst>
              <a:gd name="adj1" fmla="val 57793"/>
              <a:gd name="adj2" fmla="val -11939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new cinema is nicer than the old cinema but the tickets are more expensive. It’s bigger, so it’s easier to find a good seat. We saw the Spider-Man film there yesterday.</a:t>
            </a:r>
          </a:p>
        </p:txBody>
      </p:sp>
      <p:pic>
        <p:nvPicPr>
          <p:cNvPr id="29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496" y="4677144"/>
            <a:ext cx="1239894" cy="1239894"/>
          </a:xfrm>
          <a:prstGeom prst="rect">
            <a:avLst/>
          </a:prstGeom>
        </p:spPr>
      </p:pic>
      <p:sp>
        <p:nvSpPr>
          <p:cNvPr id="31" name="Rounded Rectangular Callout 24"/>
          <p:cNvSpPr/>
          <p:nvPr/>
        </p:nvSpPr>
        <p:spPr>
          <a:xfrm>
            <a:off x="1986605" y="5346487"/>
            <a:ext cx="3395712" cy="943749"/>
          </a:xfrm>
          <a:prstGeom prst="wedgeRoundRectCallout">
            <a:avLst>
              <a:gd name="adj1" fmla="val 52823"/>
              <a:gd name="adj2" fmla="val -4130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How many examples of comparatives can you find in the conversation?</a:t>
            </a:r>
          </a:p>
        </p:txBody>
      </p:sp>
      <p:sp>
        <p:nvSpPr>
          <p:cNvPr id="36" name="Shape 87"/>
          <p:cNvSpPr/>
          <p:nvPr/>
        </p:nvSpPr>
        <p:spPr>
          <a:xfrm>
            <a:off x="268942" y="5289175"/>
            <a:ext cx="1673411" cy="790347"/>
          </a:xfrm>
          <a:prstGeom prst="cloudCallout">
            <a:avLst>
              <a:gd name="adj1" fmla="val 54720"/>
              <a:gd name="adj2" fmla="val 52792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b="1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Six.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" name="Rounded Rectangular Callout 34"/>
          <p:cNvSpPr/>
          <p:nvPr/>
        </p:nvSpPr>
        <p:spPr>
          <a:xfrm>
            <a:off x="2181412" y="3692538"/>
            <a:ext cx="3215815" cy="1462168"/>
          </a:xfrm>
          <a:prstGeom prst="wedgeRoundRectCallout">
            <a:avLst>
              <a:gd name="adj1" fmla="val 54586"/>
              <a:gd name="adj2" fmla="val 3799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what the girl says: ‘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new cinema is nicer than the old cinema.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’ </a:t>
            </a:r>
          </a:p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Is she describing the cinemas or comparing them?</a:t>
            </a:r>
          </a:p>
        </p:txBody>
      </p:sp>
      <p:sp>
        <p:nvSpPr>
          <p:cNvPr id="42" name="Shape 87"/>
          <p:cNvSpPr/>
          <p:nvPr/>
        </p:nvSpPr>
        <p:spPr>
          <a:xfrm>
            <a:off x="134470" y="3848855"/>
            <a:ext cx="2032000" cy="1001548"/>
          </a:xfrm>
          <a:prstGeom prst="cloudCallout">
            <a:avLst>
              <a:gd name="adj1" fmla="val 53516"/>
              <a:gd name="adj2" fmla="val 47036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b="1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Comparing them.</a:t>
            </a:r>
            <a:endParaRPr lang="en-US" sz="1600" b="1" i="1" u="none" strike="noStrike" cap="none" dirty="0">
              <a:solidFill>
                <a:srgbClr val="C9D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3" name="Rounded Rectangular Callout 41"/>
          <p:cNvSpPr/>
          <p:nvPr/>
        </p:nvSpPr>
        <p:spPr>
          <a:xfrm>
            <a:off x="6963551" y="5476386"/>
            <a:ext cx="2945799" cy="1037967"/>
          </a:xfrm>
          <a:prstGeom prst="wedgeRoundRectCallout">
            <a:avLst>
              <a:gd name="adj1" fmla="val -55384"/>
              <a:gd name="adj2" fmla="val -3121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How many examples of superlatives are there?</a:t>
            </a:r>
          </a:p>
        </p:txBody>
      </p:sp>
      <p:sp>
        <p:nvSpPr>
          <p:cNvPr id="44" name="Shape 87"/>
          <p:cNvSpPr/>
          <p:nvPr/>
        </p:nvSpPr>
        <p:spPr>
          <a:xfrm>
            <a:off x="10094124" y="5573059"/>
            <a:ext cx="1335876" cy="952304"/>
          </a:xfrm>
          <a:prstGeom prst="cloudCallout">
            <a:avLst>
              <a:gd name="adj1" fmla="val -67664"/>
              <a:gd name="adj2" fmla="val 8881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b="1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Four.</a:t>
            </a:r>
            <a:endParaRPr lang="en-US" sz="1600" b="1" i="1" u="none" strike="noStrike" cap="none" dirty="0">
              <a:solidFill>
                <a:srgbClr val="C9D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" name="Rounded Rectangular Callout 43"/>
          <p:cNvSpPr/>
          <p:nvPr/>
        </p:nvSpPr>
        <p:spPr>
          <a:xfrm>
            <a:off x="7059862" y="3765177"/>
            <a:ext cx="3682843" cy="1583764"/>
          </a:xfrm>
          <a:prstGeom prst="wedgeRoundRectCallout">
            <a:avLst>
              <a:gd name="adj1" fmla="val -58176"/>
              <a:gd name="adj2" fmla="val 3710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what the boy says: ‘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It was the hottest day of the year, and the sunniest!’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Is he comparing the weather yesterday to one other day or to all the other days this year?</a:t>
            </a:r>
          </a:p>
        </p:txBody>
      </p:sp>
      <p:sp>
        <p:nvSpPr>
          <p:cNvPr id="46" name="Shape 87"/>
          <p:cNvSpPr/>
          <p:nvPr/>
        </p:nvSpPr>
        <p:spPr>
          <a:xfrm>
            <a:off x="10810767" y="4123765"/>
            <a:ext cx="1261703" cy="1150470"/>
          </a:xfrm>
          <a:prstGeom prst="cloudCallout">
            <a:avLst>
              <a:gd name="adj1" fmla="val -66480"/>
              <a:gd name="adj2" fmla="val -10599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b="1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All the other days.</a:t>
            </a:r>
            <a:endParaRPr lang="en-US" sz="1600" b="1" i="1" u="none" strike="noStrike" cap="none" dirty="0">
              <a:solidFill>
                <a:srgbClr val="C9D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0" name="Rounded Rectangular Callout 22"/>
          <p:cNvSpPr/>
          <p:nvPr/>
        </p:nvSpPr>
        <p:spPr>
          <a:xfrm>
            <a:off x="164351" y="2913529"/>
            <a:ext cx="5286930" cy="687296"/>
          </a:xfrm>
          <a:prstGeom prst="wedgeRoundRectCallout">
            <a:avLst>
              <a:gd name="adj1" fmla="val 48729"/>
              <a:gd name="adj2" fmla="val -66287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OK, but it was the best superhero film ever! Spider-Man climbs the tallest buildings in the city and...</a:t>
            </a:r>
            <a:endParaRPr lang="en-GB" sz="1600" dirty="0"/>
          </a:p>
        </p:txBody>
      </p:sp>
      <p:sp>
        <p:nvSpPr>
          <p:cNvPr id="18" name="Google Shape;65;p15">
            <a:extLst>
              <a:ext uri="{FF2B5EF4-FFF2-40B4-BE49-F238E27FC236}">
                <a16:creationId xmlns:a16="http://schemas.microsoft.com/office/drawing/2014/main" id="{E09235E9-6292-4ECA-9A1B-1ED955A28B3E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1" grpId="0" animBg="1"/>
      <p:bldP spid="36" grpId="0" animBg="1"/>
      <p:bldP spid="38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5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81"/>
          <p:cNvSpPr txBox="1">
            <a:spLocks/>
          </p:cNvSpPr>
          <p:nvPr/>
        </p:nvSpPr>
        <p:spPr>
          <a:xfrm>
            <a:off x="450601" y="229387"/>
            <a:ext cx="1080880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comparative and superlative adjectives?</a:t>
            </a:r>
          </a:p>
        </p:txBody>
      </p:sp>
      <p:sp>
        <p:nvSpPr>
          <p:cNvPr id="26" name="Rounded Rectangular Callout 42"/>
          <p:cNvSpPr/>
          <p:nvPr/>
        </p:nvSpPr>
        <p:spPr>
          <a:xfrm>
            <a:off x="8169202" y="2073458"/>
            <a:ext cx="3552647" cy="795248"/>
          </a:xfrm>
          <a:prstGeom prst="wedgeRoundRectCallout">
            <a:avLst>
              <a:gd name="adj1" fmla="val -56178"/>
              <a:gd name="adj2" fmla="val 2995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park is better than </a:t>
            </a:r>
          </a:p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cinema.</a:t>
            </a:r>
          </a:p>
        </p:txBody>
      </p:sp>
      <p:sp>
        <p:nvSpPr>
          <p:cNvPr id="42" name="Rounded Rectangular Callout 20"/>
          <p:cNvSpPr/>
          <p:nvPr/>
        </p:nvSpPr>
        <p:spPr>
          <a:xfrm>
            <a:off x="2917294" y="5020394"/>
            <a:ext cx="2903888" cy="1211686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Here, the girl is comparing </a:t>
            </a:r>
            <a:r>
              <a:rPr lang="en-US" sz="1600" b="1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one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film to </a:t>
            </a:r>
            <a:r>
              <a:rPr lang="en-US" sz="1600" b="1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all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the other films (</a:t>
            </a:r>
            <a:r>
              <a:rPr lang="en-US" sz="1600" b="1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 group</a:t>
            </a:r>
            <a:r>
              <a:rPr lang="en-US" sz="16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of films).</a:t>
            </a:r>
          </a:p>
        </p:txBody>
      </p:sp>
      <p:sp>
        <p:nvSpPr>
          <p:cNvPr id="44" name="Rounded Rectangular Callout 32"/>
          <p:cNvSpPr/>
          <p:nvPr/>
        </p:nvSpPr>
        <p:spPr>
          <a:xfrm>
            <a:off x="6216788" y="5184482"/>
            <a:ext cx="2060624" cy="1001164"/>
          </a:xfrm>
          <a:prstGeom prst="wedgeRoundRectCallout">
            <a:avLst>
              <a:gd name="adj1" fmla="val -59923"/>
              <a:gd name="adj2" fmla="val -41786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was the hottest day of </a:t>
            </a:r>
          </a:p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year, and the sunniest! </a:t>
            </a:r>
          </a:p>
        </p:txBody>
      </p:sp>
      <p:sp>
        <p:nvSpPr>
          <p:cNvPr id="46" name="Rounded Rectangular Callout 38"/>
          <p:cNvSpPr/>
          <p:nvPr/>
        </p:nvSpPr>
        <p:spPr>
          <a:xfrm>
            <a:off x="698430" y="5155949"/>
            <a:ext cx="1956745" cy="895227"/>
          </a:xfrm>
          <a:prstGeom prst="wedgeRoundRectCallout">
            <a:avLst>
              <a:gd name="adj1" fmla="val 58182"/>
              <a:gd name="adj2" fmla="val -11939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It’s the best superhero film ever!</a:t>
            </a:r>
          </a:p>
        </p:txBody>
      </p:sp>
      <p:sp>
        <p:nvSpPr>
          <p:cNvPr id="47" name="Rounded Rectangular Callout 26"/>
          <p:cNvSpPr/>
          <p:nvPr/>
        </p:nvSpPr>
        <p:spPr>
          <a:xfrm>
            <a:off x="5751925" y="2188428"/>
            <a:ext cx="1635351" cy="607756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Here are the two objects</a:t>
            </a:r>
          </a:p>
        </p:txBody>
      </p:sp>
      <p:sp>
        <p:nvSpPr>
          <p:cNvPr id="48" name="Rounded Rectangular Callout 29"/>
          <p:cNvSpPr/>
          <p:nvPr/>
        </p:nvSpPr>
        <p:spPr>
          <a:xfrm>
            <a:off x="5459898" y="2909215"/>
            <a:ext cx="2436661" cy="1675378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In this example, we don’t need to mention both objects because we know we are talking about tickets for the two cinemas.</a:t>
            </a:r>
          </a:p>
        </p:txBody>
      </p:sp>
      <p:sp>
        <p:nvSpPr>
          <p:cNvPr id="49" name="Rounded Rectangular Callout 33"/>
          <p:cNvSpPr/>
          <p:nvPr/>
        </p:nvSpPr>
        <p:spPr>
          <a:xfrm>
            <a:off x="640002" y="3655312"/>
            <a:ext cx="4727256" cy="715511"/>
          </a:xfrm>
          <a:prstGeom prst="wedgeRoundRectCallout">
            <a:avLst>
              <a:gd name="adj1" fmla="val 52361"/>
              <a:gd name="adj2" fmla="val -5248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tickets are more expensive (than the tickets for the old cinema).</a:t>
            </a:r>
          </a:p>
        </p:txBody>
      </p:sp>
      <p:sp>
        <p:nvSpPr>
          <p:cNvPr id="51" name="Rounded Rectangular Callout 35"/>
          <p:cNvSpPr/>
          <p:nvPr/>
        </p:nvSpPr>
        <p:spPr>
          <a:xfrm>
            <a:off x="687294" y="2163155"/>
            <a:ext cx="4347882" cy="600891"/>
          </a:xfrm>
          <a:prstGeom prst="wedgeRoundRectCallout">
            <a:avLst>
              <a:gd name="adj1" fmla="val -58099"/>
              <a:gd name="adj2" fmla="val 52426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new cinema is nicer than the old cinema. </a:t>
            </a:r>
          </a:p>
        </p:txBody>
      </p:sp>
      <p:sp>
        <p:nvSpPr>
          <p:cNvPr id="53" name="Rounded Rectangular Callout 43"/>
          <p:cNvSpPr/>
          <p:nvPr/>
        </p:nvSpPr>
        <p:spPr>
          <a:xfrm>
            <a:off x="1365528" y="2945479"/>
            <a:ext cx="3191531" cy="543370"/>
          </a:xfrm>
          <a:prstGeom prst="wedgeRoundRectCallout">
            <a:avLst>
              <a:gd name="adj1" fmla="val -58099"/>
              <a:gd name="adj2" fmla="val 52426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tickets are more expensive.</a:t>
            </a:r>
          </a:p>
        </p:txBody>
      </p:sp>
      <p:sp>
        <p:nvSpPr>
          <p:cNvPr id="54" name="Shape 82"/>
          <p:cNvSpPr txBox="1">
            <a:spLocks/>
          </p:cNvSpPr>
          <p:nvPr/>
        </p:nvSpPr>
        <p:spPr>
          <a:xfrm>
            <a:off x="450752" y="4552817"/>
            <a:ext cx="11547013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superlative adjectives: to compare one person, thing, etc. to a group.</a:t>
            </a:r>
          </a:p>
        </p:txBody>
      </p:sp>
      <p:sp>
        <p:nvSpPr>
          <p:cNvPr id="55" name="Shape 82"/>
          <p:cNvSpPr txBox="1">
            <a:spLocks/>
          </p:cNvSpPr>
          <p:nvPr/>
        </p:nvSpPr>
        <p:spPr>
          <a:xfrm>
            <a:off x="416781" y="1564456"/>
            <a:ext cx="10808802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comparative adjectives: to compare two people, things or places.</a:t>
            </a:r>
          </a:p>
        </p:txBody>
      </p:sp>
      <p:sp>
        <p:nvSpPr>
          <p:cNvPr id="60" name="Arc 27"/>
          <p:cNvSpPr/>
          <p:nvPr/>
        </p:nvSpPr>
        <p:spPr>
          <a:xfrm rot="18191909" flipH="1">
            <a:off x="4105222" y="2630888"/>
            <a:ext cx="2907454" cy="3797248"/>
          </a:xfrm>
          <a:prstGeom prst="arc">
            <a:avLst>
              <a:gd name="adj1" fmla="val 12371277"/>
              <a:gd name="adj2" fmla="val 1508255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2" name="Rounded Rectangular Callout 20"/>
          <p:cNvSpPr/>
          <p:nvPr/>
        </p:nvSpPr>
        <p:spPr>
          <a:xfrm>
            <a:off x="8568047" y="5068206"/>
            <a:ext cx="2903888" cy="1211686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boy is comparing </a:t>
            </a:r>
            <a:r>
              <a:rPr lang="en-US" sz="1600" b="1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one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day to </a:t>
            </a:r>
            <a:r>
              <a:rPr lang="en-US" sz="1600" b="1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all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the other days in the year.</a:t>
            </a:r>
          </a:p>
        </p:txBody>
      </p:sp>
      <p:sp>
        <p:nvSpPr>
          <p:cNvPr id="22" name="Rounded Rectangular Callout 35">
            <a:extLst>
              <a:ext uri="{FF2B5EF4-FFF2-40B4-BE49-F238E27FC236}">
                <a16:creationId xmlns:a16="http://schemas.microsoft.com/office/drawing/2014/main" id="{081D1B87-11B4-4721-A2FD-2EF0E74F8034}"/>
              </a:ext>
            </a:extLst>
          </p:cNvPr>
          <p:cNvSpPr/>
          <p:nvPr/>
        </p:nvSpPr>
        <p:spPr>
          <a:xfrm>
            <a:off x="687294" y="2156066"/>
            <a:ext cx="4347882" cy="600891"/>
          </a:xfrm>
          <a:prstGeom prst="wedgeRoundRectCallout">
            <a:avLst>
              <a:gd name="adj1" fmla="val -58099"/>
              <a:gd name="adj2" fmla="val 52426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 new cinema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is nicer than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 old cinema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 </a:t>
            </a:r>
          </a:p>
        </p:txBody>
      </p:sp>
      <p:sp>
        <p:nvSpPr>
          <p:cNvPr id="56" name="Arc 27"/>
          <p:cNvSpPr/>
          <p:nvPr/>
        </p:nvSpPr>
        <p:spPr>
          <a:xfrm rot="18191909" flipH="1">
            <a:off x="4012582" y="1589426"/>
            <a:ext cx="2907454" cy="3797248"/>
          </a:xfrm>
          <a:prstGeom prst="arc">
            <a:avLst>
              <a:gd name="adj1" fmla="val 11084642"/>
              <a:gd name="adj2" fmla="val 1564115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7" name="Arc 28"/>
          <p:cNvSpPr/>
          <p:nvPr/>
        </p:nvSpPr>
        <p:spPr>
          <a:xfrm rot="15961311">
            <a:off x="3408355" y="-434792"/>
            <a:ext cx="1255448" cy="5386081"/>
          </a:xfrm>
          <a:prstGeom prst="arc">
            <a:avLst>
              <a:gd name="adj1" fmla="val 6256920"/>
              <a:gd name="adj2" fmla="val 1617661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3" name="Rounded Rectangular Callout 42">
            <a:extLst>
              <a:ext uri="{FF2B5EF4-FFF2-40B4-BE49-F238E27FC236}">
                <a16:creationId xmlns:a16="http://schemas.microsoft.com/office/drawing/2014/main" id="{3A073FC7-4BC0-4F5A-A3F3-5B2F443B5BCA}"/>
              </a:ext>
            </a:extLst>
          </p:cNvPr>
          <p:cNvSpPr/>
          <p:nvPr/>
        </p:nvSpPr>
        <p:spPr>
          <a:xfrm>
            <a:off x="8144629" y="2065976"/>
            <a:ext cx="3552647" cy="795248"/>
          </a:xfrm>
          <a:prstGeom prst="wedgeRoundRectCallout">
            <a:avLst>
              <a:gd name="adj1" fmla="val -56178"/>
              <a:gd name="adj2" fmla="val 2995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 park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is better than </a:t>
            </a:r>
          </a:p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 cinema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59" name="Arc 30"/>
          <p:cNvSpPr/>
          <p:nvPr/>
        </p:nvSpPr>
        <p:spPr>
          <a:xfrm rot="13494270" flipH="1" flipV="1">
            <a:off x="6348466" y="1978164"/>
            <a:ext cx="2907454" cy="3149522"/>
          </a:xfrm>
          <a:prstGeom prst="arc">
            <a:avLst>
              <a:gd name="adj1" fmla="val 11939053"/>
              <a:gd name="adj2" fmla="val 1587734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8" name="Arc 31"/>
          <p:cNvSpPr/>
          <p:nvPr/>
        </p:nvSpPr>
        <p:spPr>
          <a:xfrm rot="16200000" flipV="1">
            <a:off x="8548898" y="-338267"/>
            <a:ext cx="1255448" cy="5041308"/>
          </a:xfrm>
          <a:prstGeom prst="arc">
            <a:avLst>
              <a:gd name="adj1" fmla="val 6201603"/>
              <a:gd name="adj2" fmla="val 1332442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4" name="Google Shape;65;p15">
            <a:extLst>
              <a:ext uri="{FF2B5EF4-FFF2-40B4-BE49-F238E27FC236}">
                <a16:creationId xmlns:a16="http://schemas.microsoft.com/office/drawing/2014/main" id="{CF2D6C84-3E64-421A-8443-64C27E45B43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4" grpId="0" animBg="1"/>
      <p:bldP spid="46" grpId="0" animBg="1"/>
      <p:bldP spid="47" grpId="0" animBg="1"/>
      <p:bldP spid="48" grpId="0" animBg="1"/>
      <p:bldP spid="49" grpId="0" animBg="1"/>
      <p:bldP spid="53" grpId="0" animBg="1"/>
      <p:bldP spid="54" grpId="0"/>
      <p:bldP spid="60" grpId="0" animBg="1"/>
      <p:bldP spid="62" grpId="0" animBg="1"/>
      <p:bldP spid="22" grpId="0" animBg="1"/>
      <p:bldP spid="56" grpId="0" animBg="1"/>
      <p:bldP spid="57" grpId="0" animBg="1"/>
      <p:bldP spid="23" grpId="0" animBg="1"/>
      <p:bldP spid="59" grpId="0" animBg="1"/>
      <p:bldP spid="5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(not) as ... as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and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too/enough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lang="en-US" sz="44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" name="Shape 82"/>
          <p:cNvSpPr txBox="1">
            <a:spLocks/>
          </p:cNvSpPr>
          <p:nvPr/>
        </p:nvSpPr>
        <p:spPr>
          <a:xfrm>
            <a:off x="450600" y="1597297"/>
            <a:ext cx="11427363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We use </a:t>
            </a:r>
            <a:r>
              <a:rPr lang="en-US" sz="20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as </a:t>
            </a: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+ adjective + </a:t>
            </a:r>
            <a:r>
              <a:rPr lang="en-US" sz="20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as </a:t>
            </a: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 say that two things or people are the same in some way.</a:t>
            </a:r>
          </a:p>
        </p:txBody>
      </p:sp>
      <p:sp>
        <p:nvSpPr>
          <p:cNvPr id="19" name="Rounded Rectangular Callout 42"/>
          <p:cNvSpPr/>
          <p:nvPr/>
        </p:nvSpPr>
        <p:spPr>
          <a:xfrm>
            <a:off x="1251438" y="2058517"/>
            <a:ext cx="3305622" cy="795248"/>
          </a:xfrm>
          <a:prstGeom prst="wedgeRoundRectCallout">
            <a:avLst>
              <a:gd name="adj1" fmla="val 61061"/>
              <a:gd name="adj2" fmla="val 12389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Is the old cinema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as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nice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as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the new one?</a:t>
            </a:r>
          </a:p>
        </p:txBody>
      </p:sp>
      <p:sp>
        <p:nvSpPr>
          <p:cNvPr id="20" name="Rounded Rectangular Callout 23"/>
          <p:cNvSpPr/>
          <p:nvPr/>
        </p:nvSpPr>
        <p:spPr>
          <a:xfrm>
            <a:off x="5777759" y="2012210"/>
            <a:ext cx="3575417" cy="796732"/>
          </a:xfrm>
          <a:prstGeom prst="wedgeRoundRectCallout">
            <a:avLst>
              <a:gd name="adj1" fmla="val -59104"/>
              <a:gd name="adj2" fmla="val 7375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No, but it is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n’t as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expensive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as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the new one, either.</a:t>
            </a:r>
          </a:p>
        </p:txBody>
      </p:sp>
      <p:pic>
        <p:nvPicPr>
          <p:cNvPr id="23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908" y="2047497"/>
            <a:ext cx="1239894" cy="1239894"/>
          </a:xfrm>
          <a:prstGeom prst="rect">
            <a:avLst/>
          </a:prstGeom>
        </p:spPr>
      </p:pic>
      <p:sp>
        <p:nvSpPr>
          <p:cNvPr id="26" name="Rounded Rectangular Callout 41"/>
          <p:cNvSpPr/>
          <p:nvPr/>
        </p:nvSpPr>
        <p:spPr>
          <a:xfrm>
            <a:off x="6784257" y="2996150"/>
            <a:ext cx="2945799" cy="410437"/>
          </a:xfrm>
          <a:prstGeom prst="wedgeRoundRectCallout">
            <a:avLst>
              <a:gd name="adj1" fmla="val 57722"/>
              <a:gd name="adj2" fmla="val -5669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negative is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not as ... as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cxnSp>
        <p:nvCxnSpPr>
          <p:cNvPr id="4" name="Conector recto 3"/>
          <p:cNvCxnSpPr/>
          <p:nvPr/>
        </p:nvCxnSpPr>
        <p:spPr>
          <a:xfrm>
            <a:off x="7056182" y="2405529"/>
            <a:ext cx="47417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/>
          <p:cNvCxnSpPr/>
          <p:nvPr/>
        </p:nvCxnSpPr>
        <p:spPr>
          <a:xfrm>
            <a:off x="8534400" y="2408517"/>
            <a:ext cx="25101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Shape 82"/>
          <p:cNvSpPr txBox="1">
            <a:spLocks/>
          </p:cNvSpPr>
          <p:nvPr/>
        </p:nvSpPr>
        <p:spPr>
          <a:xfrm>
            <a:off x="453589" y="3512756"/>
            <a:ext cx="11143752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We use adjective + </a:t>
            </a:r>
            <a:r>
              <a:rPr lang="en-US" sz="20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enough</a:t>
            </a: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to mean ‘the right amount’. </a:t>
            </a:r>
            <a:b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</a:b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   We use </a:t>
            </a:r>
            <a:r>
              <a:rPr lang="en-US" sz="20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too</a:t>
            </a: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+ adjective</a:t>
            </a:r>
            <a:r>
              <a:rPr lang="en-US" sz="20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2000" b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in a negative way</a:t>
            </a: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to mean ‘more than the right amount’.</a:t>
            </a:r>
          </a:p>
        </p:txBody>
      </p:sp>
      <p:sp>
        <p:nvSpPr>
          <p:cNvPr id="33" name="Rounded Rectangular Callout 42"/>
          <p:cNvSpPr/>
          <p:nvPr/>
        </p:nvSpPr>
        <p:spPr>
          <a:xfrm>
            <a:off x="6036235" y="4318000"/>
            <a:ext cx="4497294" cy="582705"/>
          </a:xfrm>
          <a:prstGeom prst="wedgeRoundRectCallout">
            <a:avLst>
              <a:gd name="adj1" fmla="val -59581"/>
              <a:gd name="adj2" fmla="val 13155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Yes, but it was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too hot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to run around!</a:t>
            </a:r>
          </a:p>
        </p:txBody>
      </p:sp>
      <p:sp>
        <p:nvSpPr>
          <p:cNvPr id="34" name="Rounded Rectangular Callout 42"/>
          <p:cNvSpPr/>
          <p:nvPr/>
        </p:nvSpPr>
        <p:spPr>
          <a:xfrm>
            <a:off x="971176" y="4242917"/>
            <a:ext cx="3558989" cy="687672"/>
          </a:xfrm>
          <a:prstGeom prst="wedgeRoundRectCallout">
            <a:avLst>
              <a:gd name="adj1" fmla="val 61061"/>
              <a:gd name="adj2" fmla="val 12389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Was the park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big enough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to play a game of football?</a:t>
            </a:r>
          </a:p>
        </p:txBody>
      </p:sp>
      <p:sp>
        <p:nvSpPr>
          <p:cNvPr id="35" name="Rounded Rectangular Callout 41"/>
          <p:cNvSpPr/>
          <p:nvPr/>
        </p:nvSpPr>
        <p:spPr>
          <a:xfrm>
            <a:off x="3978304" y="5094941"/>
            <a:ext cx="2945799" cy="540870"/>
          </a:xfrm>
          <a:prstGeom prst="wedgeRoundRectCallout">
            <a:avLst>
              <a:gd name="adj1" fmla="val 57722"/>
              <a:gd name="adj2" fmla="val -5669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What is the negative form of adjective +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enough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</a:p>
        </p:txBody>
      </p:sp>
      <p:sp>
        <p:nvSpPr>
          <p:cNvPr id="41" name="Shape 87"/>
          <p:cNvSpPr/>
          <p:nvPr/>
        </p:nvSpPr>
        <p:spPr>
          <a:xfrm>
            <a:off x="7366000" y="5305207"/>
            <a:ext cx="2548706" cy="1028316"/>
          </a:xfrm>
          <a:prstGeom prst="cloudCallout">
            <a:avLst>
              <a:gd name="adj1" fmla="val -66448"/>
              <a:gd name="adj2" fmla="val -7358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b="1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not </a:t>
            </a:r>
            <a:r>
              <a:rPr lang="en-US" sz="1600" b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+ adjective </a:t>
            </a:r>
            <a:r>
              <a:rPr lang="en-US" sz="1600" b="1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+ enough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" name="Rounded Rectangular Callout 41"/>
          <p:cNvSpPr/>
          <p:nvPr/>
        </p:nvSpPr>
        <p:spPr>
          <a:xfrm>
            <a:off x="3372224" y="5699786"/>
            <a:ext cx="2945799" cy="726319"/>
          </a:xfrm>
          <a:prstGeom prst="wedgeRoundRectCallout">
            <a:avLst>
              <a:gd name="adj1" fmla="val 63301"/>
              <a:gd name="adj2" fmla="val -2924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This has a negative meaning: ‘less than the right amount’.</a:t>
            </a:r>
          </a:p>
        </p:txBody>
      </p:sp>
      <p:sp>
        <p:nvSpPr>
          <p:cNvPr id="37" name="Arc 30"/>
          <p:cNvSpPr/>
          <p:nvPr/>
        </p:nvSpPr>
        <p:spPr>
          <a:xfrm rot="5400000" flipH="1" flipV="1">
            <a:off x="3514084" y="2730379"/>
            <a:ext cx="2907454" cy="3149522"/>
          </a:xfrm>
          <a:prstGeom prst="arc">
            <a:avLst>
              <a:gd name="adj1" fmla="val 13156493"/>
              <a:gd name="adj2" fmla="val 1482198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3" name="Arc 31"/>
          <p:cNvSpPr/>
          <p:nvPr/>
        </p:nvSpPr>
        <p:spPr>
          <a:xfrm rot="15497684" flipV="1">
            <a:off x="7326054" y="2846335"/>
            <a:ext cx="1255448" cy="5041308"/>
          </a:xfrm>
          <a:prstGeom prst="arc">
            <a:avLst>
              <a:gd name="adj1" fmla="val 6201603"/>
              <a:gd name="adj2" fmla="val 8727874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1" name="Google Shape;65;p15">
            <a:extLst>
              <a:ext uri="{FF2B5EF4-FFF2-40B4-BE49-F238E27FC236}">
                <a16:creationId xmlns:a16="http://schemas.microsoft.com/office/drawing/2014/main" id="{7766F3FD-AAB4-469C-A20A-05F5DFEA0393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95095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2" grpId="0"/>
      <p:bldP spid="33" grpId="0" animBg="1"/>
      <p:bldP spid="34" grpId="0" animBg="1"/>
      <p:bldP spid="35" grpId="0" animBg="1"/>
      <p:bldP spid="41" grpId="0" animBg="1"/>
      <p:bldP spid="42" grpId="0" animBg="1"/>
      <p:bldP spid="37" grpId="0" animBg="1"/>
      <p:bldP spid="4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81"/>
          <p:cNvSpPr txBox="1">
            <a:spLocks/>
          </p:cNvSpPr>
          <p:nvPr/>
        </p:nvSpPr>
        <p:spPr>
          <a:xfrm>
            <a:off x="450601" y="229387"/>
            <a:ext cx="1080880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other forms with comparatives?</a:t>
            </a:r>
            <a:endParaRPr lang="en-US" sz="44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comparative and superlative adjectives?</a:t>
            </a:r>
          </a:p>
        </p:txBody>
      </p:sp>
      <p:graphicFrame>
        <p:nvGraphicFramePr>
          <p:cNvPr id="56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4998"/>
              </p:ext>
            </p:extLst>
          </p:nvPr>
        </p:nvGraphicFramePr>
        <p:xfrm>
          <a:off x="537883" y="2281151"/>
          <a:ext cx="10951882" cy="1775461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54759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759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8143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describes a big difference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describes a small difference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73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US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675343" y="4361878"/>
            <a:ext cx="44823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Open sans"/>
                <a:cs typeface="Open sans"/>
              </a:rPr>
              <a:t>Does she have short hair or is it </a:t>
            </a:r>
            <a:r>
              <a:rPr lang="en-GB" sz="1600" b="1" dirty="0">
                <a:latin typeface="Open sans"/>
                <a:cs typeface="Open sans"/>
              </a:rPr>
              <a:t>a bit longer</a:t>
            </a:r>
            <a:r>
              <a:rPr lang="en-GB" sz="1600" dirty="0">
                <a:latin typeface="Open sans"/>
                <a:cs typeface="Open sans"/>
              </a:rPr>
              <a:t>?</a:t>
            </a:r>
          </a:p>
        </p:txBody>
      </p:sp>
      <p:pic>
        <p:nvPicPr>
          <p:cNvPr id="57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3872" y="952997"/>
            <a:ext cx="1239894" cy="1239894"/>
          </a:xfrm>
          <a:prstGeom prst="rect">
            <a:avLst/>
          </a:prstGeom>
        </p:spPr>
      </p:pic>
      <p:sp>
        <p:nvSpPr>
          <p:cNvPr id="58" name="Rounded Rectangular Callout 26"/>
          <p:cNvSpPr/>
          <p:nvPr/>
        </p:nvSpPr>
        <p:spPr>
          <a:xfrm>
            <a:off x="5827060" y="4459548"/>
            <a:ext cx="2454076" cy="1068690"/>
          </a:xfrm>
          <a:prstGeom prst="wedgeRoundRectCallout">
            <a:avLst>
              <a:gd name="adj1" fmla="val 73924"/>
              <a:gd name="adj2" fmla="val -5639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these sentences. Where do they go in the table?</a:t>
            </a:r>
          </a:p>
        </p:txBody>
      </p:sp>
      <p:sp>
        <p:nvSpPr>
          <p:cNvPr id="59" name="CuadroTexto 58"/>
          <p:cNvSpPr txBox="1"/>
          <p:nvPr/>
        </p:nvSpPr>
        <p:spPr>
          <a:xfrm>
            <a:off x="675343" y="5205287"/>
            <a:ext cx="54057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Open sans"/>
                <a:cs typeface="Open sans"/>
              </a:rPr>
              <a:t>I’m </a:t>
            </a:r>
            <a:r>
              <a:rPr lang="en-GB" sz="1600" b="1" dirty="0">
                <a:latin typeface="Open sans"/>
                <a:cs typeface="Open sans"/>
              </a:rPr>
              <a:t>not quite as interested </a:t>
            </a:r>
            <a:r>
              <a:rPr lang="en-GB" sz="1600" dirty="0">
                <a:latin typeface="Open sans"/>
                <a:cs typeface="Open sans"/>
              </a:rPr>
              <a:t>in art as I am in sport.</a:t>
            </a:r>
          </a:p>
        </p:txBody>
      </p:sp>
      <p:sp>
        <p:nvSpPr>
          <p:cNvPr id="60" name="CuadroTexto 59"/>
          <p:cNvSpPr txBox="1"/>
          <p:nvPr/>
        </p:nvSpPr>
        <p:spPr>
          <a:xfrm>
            <a:off x="667873" y="4801654"/>
            <a:ext cx="51666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Open sans"/>
                <a:cs typeface="Open sans"/>
              </a:rPr>
              <a:t>This river is </a:t>
            </a:r>
            <a:r>
              <a:rPr lang="en-GB" sz="1600" b="1" dirty="0">
                <a:latin typeface="Open sans"/>
                <a:cs typeface="Open sans"/>
              </a:rPr>
              <a:t>much wider than </a:t>
            </a:r>
            <a:r>
              <a:rPr lang="en-GB" sz="1600" dirty="0">
                <a:latin typeface="Open sans"/>
                <a:cs typeface="Open sans"/>
              </a:rPr>
              <a:t>the one in my town.</a:t>
            </a:r>
          </a:p>
        </p:txBody>
      </p:sp>
      <p:sp>
        <p:nvSpPr>
          <p:cNvPr id="61" name="CuadroTexto 60"/>
          <p:cNvSpPr txBox="1"/>
          <p:nvPr/>
        </p:nvSpPr>
        <p:spPr>
          <a:xfrm>
            <a:off x="663390" y="5608921"/>
            <a:ext cx="54057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Open sans"/>
                <a:cs typeface="Open sans"/>
              </a:rPr>
              <a:t>I’m </a:t>
            </a:r>
            <a:r>
              <a:rPr lang="en-GB" sz="1600" b="1" dirty="0">
                <a:latin typeface="Open sans"/>
                <a:cs typeface="Open sans"/>
              </a:rPr>
              <a:t>a lot more nervous </a:t>
            </a:r>
            <a:r>
              <a:rPr lang="en-GB" sz="1600" dirty="0">
                <a:latin typeface="Open sans"/>
                <a:cs typeface="Open sans"/>
              </a:rPr>
              <a:t>than you about flying.</a:t>
            </a:r>
          </a:p>
        </p:txBody>
      </p:sp>
      <p:sp>
        <p:nvSpPr>
          <p:cNvPr id="12" name="Google Shape;65;p15">
            <a:extLst>
              <a:ext uri="{FF2B5EF4-FFF2-40B4-BE49-F238E27FC236}">
                <a16:creationId xmlns:a16="http://schemas.microsoft.com/office/drawing/2014/main" id="{EF78BC28-6603-4FF0-9A63-52424F21AF7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665754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1.85185E-6 L 0.45834 -0.2092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17" y="-10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08 -0.0294 L -0.00756 -0.27222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6" y="-12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9 -0.02939 L 0.45222 -0.26898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206" y="-1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75 -0.02755 L -0.01094 -0.32662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4" y="-14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" grpId="0"/>
      <p:bldP spid="3" grpId="1"/>
      <p:bldP spid="58" grpId="0" animBg="1"/>
      <p:bldP spid="59" grpId="0"/>
      <p:bldP spid="59" grpId="1"/>
      <p:bldP spid="60" grpId="0"/>
      <p:bldP spid="60" grpId="1"/>
      <p:bldP spid="61" grpId="0"/>
      <p:bldP spid="61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123055" y="104760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comparative adjectives?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3093769"/>
              </p:ext>
            </p:extLst>
          </p:nvPr>
        </p:nvGraphicFramePr>
        <p:xfrm>
          <a:off x="305218" y="2958355"/>
          <a:ext cx="7643488" cy="3408809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5047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09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7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894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types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of adjectives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comparative adjectives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94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most </a:t>
                      </a:r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one-syllable adjectives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8949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one-syllable adjectives ending in -</a:t>
                      </a:r>
                      <a:r>
                        <a:rPr lang="en-US" sz="1600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1822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one-syllable adjectives ending in a vowel and then a consonant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8949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two-syllable adjectives ending in -</a:t>
                      </a:r>
                      <a:r>
                        <a:rPr lang="en-US" sz="1600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</a:t>
                      </a:r>
                      <a:endParaRPr lang="en-US" sz="1600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1957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long adjectives (two or more </a:t>
                      </a:r>
                    </a:p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syllables)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2071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irregular adjectives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4126235" y="3400975"/>
            <a:ext cx="17583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cheaper (cheap)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116843" y="3775909"/>
            <a:ext cx="12793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nicer (nice)</a:t>
            </a:r>
          </a:p>
        </p:txBody>
      </p:sp>
      <p:sp>
        <p:nvSpPr>
          <p:cNvPr id="38" name="Rectangle 37"/>
          <p:cNvSpPr/>
          <p:nvPr/>
        </p:nvSpPr>
        <p:spPr>
          <a:xfrm>
            <a:off x="4118514" y="4273890"/>
            <a:ext cx="13129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bigger (big)</a:t>
            </a:r>
          </a:p>
        </p:txBody>
      </p:sp>
      <p:sp>
        <p:nvSpPr>
          <p:cNvPr id="42" name="Rectangle 41"/>
          <p:cNvSpPr/>
          <p:nvPr/>
        </p:nvSpPr>
        <p:spPr>
          <a:xfrm>
            <a:off x="4123854" y="4830876"/>
            <a:ext cx="14280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easier (easy)</a:t>
            </a:r>
          </a:p>
        </p:txBody>
      </p:sp>
      <p:sp>
        <p:nvSpPr>
          <p:cNvPr id="43" name="Rectangle 42"/>
          <p:cNvSpPr/>
          <p:nvPr/>
        </p:nvSpPr>
        <p:spPr>
          <a:xfrm>
            <a:off x="4102664" y="5149563"/>
            <a:ext cx="1735772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more expensive </a:t>
            </a:r>
          </a:p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(expensive)</a:t>
            </a:r>
          </a:p>
        </p:txBody>
      </p:sp>
      <p:sp>
        <p:nvSpPr>
          <p:cNvPr id="44" name="Rectangle 43"/>
          <p:cNvSpPr/>
          <p:nvPr/>
        </p:nvSpPr>
        <p:spPr>
          <a:xfrm>
            <a:off x="4129366" y="5914239"/>
            <a:ext cx="14497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better (good)</a:t>
            </a:r>
          </a:p>
        </p:txBody>
      </p:sp>
      <p:sp>
        <p:nvSpPr>
          <p:cNvPr id="6" name="Rectangle 5"/>
          <p:cNvSpPr/>
          <p:nvPr/>
        </p:nvSpPr>
        <p:spPr>
          <a:xfrm>
            <a:off x="6377931" y="5885251"/>
            <a:ext cx="8120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no rule</a:t>
            </a:r>
            <a:endParaRPr lang="en-GB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1" name="Rounded Rectangular Callout 26"/>
          <p:cNvSpPr/>
          <p:nvPr/>
        </p:nvSpPr>
        <p:spPr>
          <a:xfrm>
            <a:off x="8800194" y="1823084"/>
            <a:ext cx="2945799" cy="1285448"/>
          </a:xfrm>
          <a:prstGeom prst="wedgeRoundRectCallout">
            <a:avLst>
              <a:gd name="adj1" fmla="val 34959"/>
              <a:gd name="adj2" fmla="val -63387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these parts of the conversation again. Use the examples to complete the table below. The first one is done for you.</a:t>
            </a:r>
          </a:p>
        </p:txBody>
      </p:sp>
      <p:sp>
        <p:nvSpPr>
          <p:cNvPr id="23" name="Rounded Rectangular Callout 44"/>
          <p:cNvSpPr/>
          <p:nvPr/>
        </p:nvSpPr>
        <p:spPr>
          <a:xfrm>
            <a:off x="8800194" y="3391731"/>
            <a:ext cx="2797188" cy="996596"/>
          </a:xfrm>
          <a:prstGeom prst="wedgeRoundRectCallout">
            <a:avLst>
              <a:gd name="adj1" fmla="val 34959"/>
              <a:gd name="adj2" fmla="val -63387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Now look at the rules and add them to the table. The first one is done for you.</a:t>
            </a:r>
          </a:p>
        </p:txBody>
      </p:sp>
      <p:sp>
        <p:nvSpPr>
          <p:cNvPr id="26" name="Rectangle 45"/>
          <p:cNvSpPr/>
          <p:nvPr/>
        </p:nvSpPr>
        <p:spPr>
          <a:xfrm>
            <a:off x="8705453" y="5487613"/>
            <a:ext cx="6503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+ -</a:t>
            </a:r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er</a:t>
            </a:r>
          </a:p>
        </p:txBody>
      </p:sp>
      <p:sp>
        <p:nvSpPr>
          <p:cNvPr id="28" name="Rectangle 46"/>
          <p:cNvSpPr/>
          <p:nvPr/>
        </p:nvSpPr>
        <p:spPr>
          <a:xfrm>
            <a:off x="8800194" y="6208299"/>
            <a:ext cx="5362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+ -</a:t>
            </a:r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r</a:t>
            </a:r>
          </a:p>
        </p:txBody>
      </p:sp>
      <p:sp>
        <p:nvSpPr>
          <p:cNvPr id="30" name="Rectangle 47"/>
          <p:cNvSpPr/>
          <p:nvPr/>
        </p:nvSpPr>
        <p:spPr>
          <a:xfrm>
            <a:off x="8683865" y="4492421"/>
            <a:ext cx="16723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double consonant + -</a:t>
            </a:r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er</a:t>
            </a:r>
          </a:p>
        </p:txBody>
      </p:sp>
      <p:sp>
        <p:nvSpPr>
          <p:cNvPr id="32" name="Rectangle 48"/>
          <p:cNvSpPr/>
          <p:nvPr/>
        </p:nvSpPr>
        <p:spPr>
          <a:xfrm>
            <a:off x="8816343" y="5869745"/>
            <a:ext cx="15399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delete -</a:t>
            </a:r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y</a:t>
            </a: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+ -</a:t>
            </a:r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ier</a:t>
            </a:r>
          </a:p>
        </p:txBody>
      </p:sp>
      <p:sp>
        <p:nvSpPr>
          <p:cNvPr id="33" name="Rectangle 49"/>
          <p:cNvSpPr/>
          <p:nvPr/>
        </p:nvSpPr>
        <p:spPr>
          <a:xfrm>
            <a:off x="8705453" y="5137298"/>
            <a:ext cx="16957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more</a:t>
            </a: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+ adjective</a:t>
            </a:r>
          </a:p>
        </p:txBody>
      </p:sp>
      <p:pic>
        <p:nvPicPr>
          <p:cNvPr id="36" name="Pictur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3577" y="339066"/>
            <a:ext cx="1239894" cy="1239894"/>
          </a:xfrm>
          <a:prstGeom prst="rect">
            <a:avLst/>
          </a:prstGeom>
        </p:spPr>
      </p:pic>
      <p:sp>
        <p:nvSpPr>
          <p:cNvPr id="41" name="Rounded Rectangular Callout 22"/>
          <p:cNvSpPr/>
          <p:nvPr/>
        </p:nvSpPr>
        <p:spPr>
          <a:xfrm>
            <a:off x="508000" y="1568826"/>
            <a:ext cx="3839881" cy="1150468"/>
          </a:xfrm>
          <a:prstGeom prst="wedgeRoundRectCallout">
            <a:avLst>
              <a:gd name="adj1" fmla="val 57793"/>
              <a:gd name="adj2" fmla="val -11939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new cinema is nicer than the old cinema but the tickets are more expensive. It’s bigger, so it’s easier to find a good seat. </a:t>
            </a:r>
          </a:p>
        </p:txBody>
      </p:sp>
      <p:sp>
        <p:nvSpPr>
          <p:cNvPr id="51" name="Rounded Rectangular Callout 23"/>
          <p:cNvSpPr/>
          <p:nvPr/>
        </p:nvSpPr>
        <p:spPr>
          <a:xfrm>
            <a:off x="4836464" y="1803032"/>
            <a:ext cx="3500712" cy="931203"/>
          </a:xfrm>
          <a:prstGeom prst="wedgeRoundRectCallout">
            <a:avLst>
              <a:gd name="adj1" fmla="val -60234"/>
              <a:gd name="adj2" fmla="val 7369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think the park is better than the cinema when the weather is good. It’s cheaper, too!</a:t>
            </a:r>
          </a:p>
        </p:txBody>
      </p:sp>
      <p:sp>
        <p:nvSpPr>
          <p:cNvPr id="22" name="Google Shape;65;p15">
            <a:extLst>
              <a:ext uri="{FF2B5EF4-FFF2-40B4-BE49-F238E27FC236}">
                <a16:creationId xmlns:a16="http://schemas.microsoft.com/office/drawing/2014/main" id="{FE67FC88-B571-4736-AA70-05C103C04BA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098855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6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1.48148E-6 L -0.18816 -0.31227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14" y="-15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94 -0.00509 L -0.19258 -0.36736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32" y="-18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4.81481E-6 L -0.20573 -0.0463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86" y="-2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4.44444E-6 L -0.21211 -0.15741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12" y="-7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089 0.01227 L -0.20846 0.01968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74" y="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1" grpId="0"/>
      <p:bldP spid="38" grpId="0"/>
      <p:bldP spid="42" grpId="0"/>
      <p:bldP spid="43" grpId="0"/>
      <p:bldP spid="44" grpId="0"/>
      <p:bldP spid="6" grpId="0"/>
      <p:bldP spid="21" grpId="0" animBg="1"/>
      <p:bldP spid="23" grpId="0" animBg="1"/>
      <p:bldP spid="26" grpId="0"/>
      <p:bldP spid="26" grpId="1"/>
      <p:bldP spid="28" grpId="0"/>
      <p:bldP spid="28" grpId="1"/>
      <p:bldP spid="30" grpId="0"/>
      <p:bldP spid="30" grpId="1"/>
      <p:bldP spid="32" grpId="0"/>
      <p:bldP spid="32" grpId="1"/>
      <p:bldP spid="33" grpId="0"/>
      <p:bldP spid="3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123055" y="104760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superlative adjectives?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" name="Rounded Rectangular Callout 26"/>
          <p:cNvSpPr/>
          <p:nvPr/>
        </p:nvSpPr>
        <p:spPr>
          <a:xfrm>
            <a:off x="9165078" y="1681940"/>
            <a:ext cx="2806528" cy="1609091"/>
          </a:xfrm>
          <a:prstGeom prst="wedgeRoundRectCallout">
            <a:avLst>
              <a:gd name="adj1" fmla="val 34959"/>
              <a:gd name="adj2" fmla="val -63387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these parts of the conversation again and use the examples to complete the table below. Some examples are done for you.</a:t>
            </a:r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155923"/>
              </p:ext>
            </p:extLst>
          </p:nvPr>
        </p:nvGraphicFramePr>
        <p:xfrm>
          <a:off x="275336" y="2361407"/>
          <a:ext cx="7340115" cy="405384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2048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76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676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types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of adjectives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comparative adjectives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most </a:t>
                      </a:r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one-syllable adjectives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US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one-syllable adjectives ending </a:t>
                      </a:r>
                      <a:b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</a:br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in -</a:t>
                      </a:r>
                      <a:r>
                        <a:rPr lang="en-US" sz="1600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one-syllable adjectives ending in a vowel and then a consonant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two-syllable adjectives ending </a:t>
                      </a:r>
                      <a:b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</a:br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in -</a:t>
                      </a:r>
                      <a:r>
                        <a:rPr lang="en-US" sz="1600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</a:t>
                      </a:r>
                      <a:endParaRPr lang="en-US" sz="1600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long adjectives (two or </a:t>
                      </a:r>
                      <a:b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</a:br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more syllables)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irregular adjectives</a:t>
                      </a:r>
                    </a:p>
                    <a:p>
                      <a:endParaRPr lang="en-US" sz="1600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8" name="Rectangle 37"/>
          <p:cNvSpPr/>
          <p:nvPr/>
        </p:nvSpPr>
        <p:spPr>
          <a:xfrm>
            <a:off x="3497936" y="4049773"/>
            <a:ext cx="17459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 hottest (hot)</a:t>
            </a:r>
          </a:p>
        </p:txBody>
      </p:sp>
      <p:sp>
        <p:nvSpPr>
          <p:cNvPr id="43" name="Rectangle 42"/>
          <p:cNvSpPr/>
          <p:nvPr/>
        </p:nvSpPr>
        <p:spPr>
          <a:xfrm>
            <a:off x="3523885" y="4643864"/>
            <a:ext cx="1974396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 sunniest (sunny)</a:t>
            </a:r>
          </a:p>
        </p:txBody>
      </p:sp>
      <p:sp>
        <p:nvSpPr>
          <p:cNvPr id="44" name="Rectangle 43"/>
          <p:cNvSpPr/>
          <p:nvPr/>
        </p:nvSpPr>
        <p:spPr>
          <a:xfrm>
            <a:off x="3497936" y="5870178"/>
            <a:ext cx="16663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 best (good)</a:t>
            </a:r>
          </a:p>
        </p:txBody>
      </p:sp>
      <p:sp>
        <p:nvSpPr>
          <p:cNvPr id="45" name="Rounded Rectangular Callout 44"/>
          <p:cNvSpPr/>
          <p:nvPr/>
        </p:nvSpPr>
        <p:spPr>
          <a:xfrm>
            <a:off x="8810096" y="3467500"/>
            <a:ext cx="2797188" cy="996596"/>
          </a:xfrm>
          <a:prstGeom prst="wedgeRoundRectCallout">
            <a:avLst>
              <a:gd name="adj1" fmla="val 34959"/>
              <a:gd name="adj2" fmla="val -63387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Now look at the rules and add them to the table. The first one is done for you.</a:t>
            </a:r>
          </a:p>
        </p:txBody>
      </p:sp>
      <p:sp>
        <p:nvSpPr>
          <p:cNvPr id="46" name="Rectangle 45"/>
          <p:cNvSpPr/>
          <p:nvPr/>
        </p:nvSpPr>
        <p:spPr>
          <a:xfrm>
            <a:off x="8793832" y="5290768"/>
            <a:ext cx="10947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</a:t>
            </a: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+ -</a:t>
            </a:r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est</a:t>
            </a:r>
          </a:p>
        </p:txBody>
      </p:sp>
      <p:sp>
        <p:nvSpPr>
          <p:cNvPr id="47" name="Rectangle 46"/>
          <p:cNvSpPr/>
          <p:nvPr/>
        </p:nvSpPr>
        <p:spPr>
          <a:xfrm>
            <a:off x="8793832" y="4988560"/>
            <a:ext cx="9806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</a:t>
            </a: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+ -</a:t>
            </a:r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st</a:t>
            </a:r>
          </a:p>
        </p:txBody>
      </p:sp>
      <p:sp>
        <p:nvSpPr>
          <p:cNvPr id="48" name="Rectangle 47"/>
          <p:cNvSpPr/>
          <p:nvPr/>
        </p:nvSpPr>
        <p:spPr>
          <a:xfrm>
            <a:off x="8746830" y="4464096"/>
            <a:ext cx="1761974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</a:t>
            </a: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+ double consonant + -</a:t>
            </a:r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est</a:t>
            </a:r>
          </a:p>
        </p:txBody>
      </p:sp>
      <p:sp>
        <p:nvSpPr>
          <p:cNvPr id="49" name="Rectangle 48"/>
          <p:cNvSpPr/>
          <p:nvPr/>
        </p:nvSpPr>
        <p:spPr>
          <a:xfrm>
            <a:off x="8810096" y="5928077"/>
            <a:ext cx="2161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 </a:t>
            </a: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+ delete -</a:t>
            </a:r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y</a:t>
            </a: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+ -</a:t>
            </a:r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iest</a:t>
            </a:r>
          </a:p>
        </p:txBody>
      </p:sp>
      <p:sp>
        <p:nvSpPr>
          <p:cNvPr id="50" name="Rectangle 49"/>
          <p:cNvSpPr/>
          <p:nvPr/>
        </p:nvSpPr>
        <p:spPr>
          <a:xfrm>
            <a:off x="8793832" y="5589523"/>
            <a:ext cx="20151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 most </a:t>
            </a:r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+ adjective</a:t>
            </a:r>
          </a:p>
        </p:txBody>
      </p:sp>
      <p:sp>
        <p:nvSpPr>
          <p:cNvPr id="6" name="Rectangle 5"/>
          <p:cNvSpPr/>
          <p:nvPr/>
        </p:nvSpPr>
        <p:spPr>
          <a:xfrm>
            <a:off x="6049224" y="5810545"/>
            <a:ext cx="8120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no rule</a:t>
            </a:r>
            <a:endParaRPr lang="en-GB" sz="16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523885" y="2721267"/>
            <a:ext cx="16940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 tall (tallest)</a:t>
            </a:r>
          </a:p>
        </p:txBody>
      </p:sp>
      <p:pic>
        <p:nvPicPr>
          <p:cNvPr id="19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8342" y="190997"/>
            <a:ext cx="1239894" cy="1239894"/>
          </a:xfrm>
          <a:prstGeom prst="rect">
            <a:avLst/>
          </a:prstGeom>
        </p:spPr>
      </p:pic>
      <p:sp>
        <p:nvSpPr>
          <p:cNvPr id="21" name="Rounded Rectangular Callout 22"/>
          <p:cNvSpPr/>
          <p:nvPr/>
        </p:nvSpPr>
        <p:spPr>
          <a:xfrm>
            <a:off x="3974353" y="1397028"/>
            <a:ext cx="4467411" cy="829208"/>
          </a:xfrm>
          <a:prstGeom prst="wedgeRoundRectCallout">
            <a:avLst>
              <a:gd name="adj1" fmla="val 48729"/>
              <a:gd name="adj2" fmla="val -66287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was the best superhero film ever! Spider-Man climbs the tallest buildings in the city.</a:t>
            </a:r>
            <a:endParaRPr lang="en-GB" sz="1600" dirty="0"/>
          </a:p>
        </p:txBody>
      </p:sp>
      <p:sp>
        <p:nvSpPr>
          <p:cNvPr id="22" name="Rounded Rectangular Callout 23"/>
          <p:cNvSpPr/>
          <p:nvPr/>
        </p:nvSpPr>
        <p:spPr>
          <a:xfrm>
            <a:off x="906935" y="1430892"/>
            <a:ext cx="2664007" cy="765462"/>
          </a:xfrm>
          <a:prstGeom prst="wedgeRoundRectCallout">
            <a:avLst>
              <a:gd name="adj1" fmla="val -60234"/>
              <a:gd name="adj2" fmla="val 7369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was the hottest day of the year, and the sunniest.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A27712-E458-46EC-B482-8EF8E64F2E4B}"/>
              </a:ext>
            </a:extLst>
          </p:cNvPr>
          <p:cNvSpPr txBox="1"/>
          <p:nvPr/>
        </p:nvSpPr>
        <p:spPr>
          <a:xfrm>
            <a:off x="3523885" y="3291031"/>
            <a:ext cx="19273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 widest (wide)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179F51-653C-4697-91C0-E1085109DCE2}"/>
              </a:ext>
            </a:extLst>
          </p:cNvPr>
          <p:cNvSpPr txBox="1"/>
          <p:nvPr/>
        </p:nvSpPr>
        <p:spPr>
          <a:xfrm>
            <a:off x="3523885" y="5297135"/>
            <a:ext cx="198557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 most exciting (exciting</a:t>
            </a:r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)</a:t>
            </a:r>
          </a:p>
          <a:p>
            <a:endParaRPr lang="en-GB" dirty="0"/>
          </a:p>
        </p:txBody>
      </p:sp>
      <p:sp>
        <p:nvSpPr>
          <p:cNvPr id="23" name="Google Shape;65;p15">
            <a:extLst>
              <a:ext uri="{FF2B5EF4-FFF2-40B4-BE49-F238E27FC236}">
                <a16:creationId xmlns:a16="http://schemas.microsoft.com/office/drawing/2014/main" id="{88A62D71-65C0-40CC-AE1B-4B4935C383B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230892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00416 L -0.24115 -0.36504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57" y="-18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961 -0.02523 L -0.23568 -0.23912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71" y="-10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0.00833 L -0.24609 -0.08148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05" y="-4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7 1.11111E-6 L -0.26966 -0.16158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24" y="-8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35 -3.33333E-6 L -0.26237 -0.02754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8" y="-1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8" grpId="0"/>
      <p:bldP spid="43" grpId="0"/>
      <p:bldP spid="44" grpId="0"/>
      <p:bldP spid="45" grpId="0" animBg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6" grpId="0"/>
      <p:bldP spid="53" grpId="0"/>
      <p:bldP spid="21" grpId="0" animBg="1"/>
      <p:bldP spid="22" grpId="0" animBg="1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123055" y="104760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comparative and superlative adjectives?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827530"/>
              </p:ext>
            </p:extLst>
          </p:nvPr>
        </p:nvGraphicFramePr>
        <p:xfrm>
          <a:off x="279344" y="1416809"/>
          <a:ext cx="11256163" cy="42976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143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8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81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281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281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types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of adjectives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comparative adjectives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superlative adjectives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most </a:t>
                      </a:r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one-syllable adjectives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cheaper (cheap)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</a:t>
                      </a:r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-</a:t>
                      </a:r>
                      <a:r>
                        <a:rPr lang="en-US" sz="1600" b="1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er</a:t>
                      </a:r>
                      <a:endParaRPr lang="en-GB" sz="1600" b="1" i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tallest (tall)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-</a:t>
                      </a:r>
                      <a:r>
                        <a:rPr lang="en-US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est</a:t>
                      </a:r>
                      <a:endParaRPr lang="en-GB" sz="1600" b="1" i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one-syllable adjectives ending </a:t>
                      </a:r>
                      <a:b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</a:br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in -</a:t>
                      </a:r>
                      <a:r>
                        <a:rPr lang="en-US" sz="1600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nicer (nice)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 -</a:t>
                      </a:r>
                      <a:r>
                        <a:rPr lang="en-US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r</a:t>
                      </a:r>
                      <a:endParaRPr lang="en-GB" sz="1600" b="1" i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widest (wide)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</a:t>
                      </a:r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-</a:t>
                      </a:r>
                      <a:r>
                        <a:rPr lang="en-US" sz="1600" b="1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st</a:t>
                      </a:r>
                      <a:endParaRPr lang="en-GB" sz="1600" b="1" i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one-syllable adjectives ending in a vowel and then a consonant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bigger (big)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double consonant   + -</a:t>
                      </a:r>
                      <a:r>
                        <a:rPr lang="en-US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er</a:t>
                      </a:r>
                      <a:endParaRPr lang="en-GB" sz="1600" b="1" i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hottest (hot)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double consonant</a:t>
                      </a:r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-</a:t>
                      </a:r>
                      <a:r>
                        <a:rPr lang="en-US" sz="1600" b="1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est</a:t>
                      </a:r>
                      <a:endParaRPr lang="en-GB" sz="1600" b="1" i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two-syllable adjectives ending </a:t>
                      </a:r>
                      <a:b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</a:br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in -</a:t>
                      </a:r>
                      <a:r>
                        <a:rPr lang="en-US" sz="1600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</a:t>
                      </a:r>
                      <a:endParaRPr lang="en-US" sz="1600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easier (easy)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delete</a:t>
                      </a:r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-</a:t>
                      </a:r>
                      <a:r>
                        <a:rPr lang="en-US" sz="1600" b="1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</a:t>
                      </a:r>
                      <a:r>
                        <a:rPr lang="en-US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-</a:t>
                      </a:r>
                      <a:r>
                        <a:rPr lang="en-US" sz="1600" b="1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ier</a:t>
                      </a:r>
                      <a:endParaRPr lang="en-GB" sz="1600" b="1" i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sunniest (sunny)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delete -</a:t>
                      </a:r>
                      <a:r>
                        <a:rPr lang="en-US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</a:t>
                      </a:r>
                    </a:p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-</a:t>
                      </a:r>
                      <a:r>
                        <a:rPr lang="en-US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est</a:t>
                      </a:r>
                      <a:endParaRPr lang="en-GB" sz="1600" b="1" i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357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long adjectives (two or </a:t>
                      </a:r>
                      <a:b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</a:br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more syllables)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more expensive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(expensive)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more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adjective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most exciting (exciting)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 most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adjective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6398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irregular adjectives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better (good)</a:t>
                      </a:r>
                    </a:p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worse (bad)</a:t>
                      </a:r>
                    </a:p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further (far)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 rule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best (good)</a:t>
                      </a:r>
                    </a:p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worst (bad)</a:t>
                      </a:r>
                    </a:p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furthest (far)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 rule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3" name="Pentagon 22"/>
          <p:cNvSpPr/>
          <p:nvPr/>
        </p:nvSpPr>
        <p:spPr>
          <a:xfrm>
            <a:off x="10558310" y="5718850"/>
            <a:ext cx="1472778" cy="892552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practise!</a:t>
            </a:r>
          </a:p>
        </p:txBody>
      </p:sp>
      <p:sp>
        <p:nvSpPr>
          <p:cNvPr id="12" name="Rounded Rectangular Callout 11"/>
          <p:cNvSpPr/>
          <p:nvPr/>
        </p:nvSpPr>
        <p:spPr>
          <a:xfrm>
            <a:off x="123055" y="5470649"/>
            <a:ext cx="2971127" cy="873253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rules are very similar for both comparatives and superlatives.</a:t>
            </a:r>
          </a:p>
        </p:txBody>
      </p:sp>
      <p:sp>
        <p:nvSpPr>
          <p:cNvPr id="13" name="Arc 12"/>
          <p:cNvSpPr/>
          <p:nvPr/>
        </p:nvSpPr>
        <p:spPr>
          <a:xfrm rot="18766019" flipV="1">
            <a:off x="194532" y="4652577"/>
            <a:ext cx="2089380" cy="2242311"/>
          </a:xfrm>
          <a:prstGeom prst="arc">
            <a:avLst>
              <a:gd name="adj1" fmla="val 19530501"/>
              <a:gd name="adj2" fmla="val 2098435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4" name="Rounded Rectangular Callout 13"/>
          <p:cNvSpPr/>
          <p:nvPr/>
        </p:nvSpPr>
        <p:spPr>
          <a:xfrm>
            <a:off x="8854029" y="786573"/>
            <a:ext cx="1636209" cy="607756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Don’t forget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the!</a:t>
            </a: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5" name="Arc 14"/>
          <p:cNvSpPr/>
          <p:nvPr/>
        </p:nvSpPr>
        <p:spPr>
          <a:xfrm rot="12250277" flipV="1">
            <a:off x="7071962" y="980049"/>
            <a:ext cx="3689289" cy="1786684"/>
          </a:xfrm>
          <a:prstGeom prst="arc">
            <a:avLst>
              <a:gd name="adj1" fmla="val 18064411"/>
              <a:gd name="adj2" fmla="val 166554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6" name="Rounded Rectangular Callout 15"/>
          <p:cNvSpPr/>
          <p:nvPr/>
        </p:nvSpPr>
        <p:spPr>
          <a:xfrm>
            <a:off x="7250544" y="5714489"/>
            <a:ext cx="3239693" cy="994513"/>
          </a:xfrm>
          <a:prstGeom prst="wedgeRoundRectCallout">
            <a:avLst>
              <a:gd name="adj1" fmla="val 28603"/>
              <a:gd name="adj2" fmla="val -60900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often use expressions like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in the world, in the town, in the class, in the shop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with superlative structures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17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4895" y="251470"/>
            <a:ext cx="982968" cy="982968"/>
          </a:xfrm>
          <a:prstGeom prst="rect">
            <a:avLst/>
          </a:prstGeom>
        </p:spPr>
      </p:pic>
      <p:sp>
        <p:nvSpPr>
          <p:cNvPr id="20" name="Rounded Rectangular Callout 11">
            <a:extLst>
              <a:ext uri="{FF2B5EF4-FFF2-40B4-BE49-F238E27FC236}">
                <a16:creationId xmlns:a16="http://schemas.microsoft.com/office/drawing/2014/main" id="{D9F585EA-F6B0-4AAC-BCFE-299C4FFFCDA5}"/>
              </a:ext>
            </a:extLst>
          </p:cNvPr>
          <p:cNvSpPr/>
          <p:nvPr/>
        </p:nvSpPr>
        <p:spPr>
          <a:xfrm>
            <a:off x="3319294" y="5736499"/>
            <a:ext cx="3435923" cy="702118"/>
          </a:xfrm>
          <a:prstGeom prst="wedgeRoundRectCallout">
            <a:avLst>
              <a:gd name="adj1" fmla="val 41744"/>
              <a:gd name="adj2" fmla="val -5860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comparative adjective + </a:t>
            </a:r>
            <a:r>
              <a:rPr lang="en-US" sz="1600" b="1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than</a:t>
            </a:r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…</a:t>
            </a:r>
          </a:p>
          <a:p>
            <a:r>
              <a:rPr lang="en-US" sz="1600" b="1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e.g. The new cinema is nicer than the old cinema</a:t>
            </a: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9" name="Google Shape;65;p15">
            <a:extLst>
              <a:ext uri="{FF2B5EF4-FFF2-40B4-BE49-F238E27FC236}">
                <a16:creationId xmlns:a16="http://schemas.microsoft.com/office/drawing/2014/main" id="{69A5F704-22DF-4980-9483-CA8CCC2522E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66767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0" grpId="0" animBg="1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4365</TotalTime>
  <Words>1419</Words>
  <Application>Microsoft Office PowerPoint</Application>
  <PresentationFormat>Widescreen</PresentationFormat>
  <Paragraphs>194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Noto Sans Symbols</vt:lpstr>
      <vt:lpstr>Open sans</vt:lpstr>
      <vt:lpstr>Open sans</vt:lpstr>
      <vt:lpstr>Rockwell</vt:lpstr>
      <vt:lpstr>Rokkitt</vt:lpstr>
      <vt:lpstr>Times New Roman</vt:lpstr>
      <vt:lpstr>Simple Light</vt:lpstr>
      <vt:lpstr>Pearson</vt:lpstr>
      <vt:lpstr>Grammar A2+ comparative and superlative adjectives </vt:lpstr>
      <vt:lpstr>comparative and superlative adjectives</vt:lpstr>
      <vt:lpstr>Function: When do we use comparative and superlative adjectives?</vt:lpstr>
      <vt:lpstr>PowerPoint Presentation</vt:lpstr>
      <vt:lpstr>Function: When do we use (not) as ... as and too/enough?</vt:lpstr>
      <vt:lpstr>PowerPoint Presentation</vt:lpstr>
      <vt:lpstr>Form: How do we make comparative adjectives?</vt:lpstr>
      <vt:lpstr>Form: How do we make superlative adjectives?</vt:lpstr>
      <vt:lpstr>Form: How do we make comparative and superlative adjectives?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158</cp:revision>
  <dcterms:modified xsi:type="dcterms:W3CDTF">2019-12-05T09:58:54Z</dcterms:modified>
</cp:coreProperties>
</file>